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0"/>
  </p:notesMasterIdLst>
  <p:sldIdLst>
    <p:sldId id="270" r:id="rId5"/>
    <p:sldId id="290" r:id="rId6"/>
    <p:sldId id="296" r:id="rId7"/>
    <p:sldId id="294" r:id="rId8"/>
    <p:sldId id="297" r:id="rId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0ECDBD7-4E1F-496D-B6F2-54A702A40D24}">
          <p14:sldIdLst>
            <p14:sldId id="270"/>
            <p14:sldId id="290"/>
            <p14:sldId id="296"/>
            <p14:sldId id="294"/>
            <p14:sldId id="297"/>
          </p14:sldIdLst>
        </p14:section>
        <p14:section name="Untitled Section" id="{9C5F44EC-C021-494C-9E0B-7CCC8E5B114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3848" autoAdjust="0"/>
  </p:normalViewPr>
  <p:slideViewPr>
    <p:cSldViewPr>
      <p:cViewPr varScale="1">
        <p:scale>
          <a:sx n="102" d="100"/>
          <a:sy n="102" d="100"/>
        </p:scale>
        <p:origin x="-23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DB2BA8F-77E7-4D74-8429-FEA15301A487}" type="datetimeFigureOut">
              <a:rPr lang="en-GB" smtClean="0"/>
              <a:pPr/>
              <a:t>19/04/2013</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73BD2BE-0D39-469E-8B13-E83FE0E0A27D}" type="slidenum">
              <a:rPr lang="en-GB" smtClean="0"/>
              <a:pPr/>
              <a:t>‹#›</a:t>
            </a:fld>
            <a:endParaRPr lang="en-GB" dirty="0"/>
          </a:p>
        </p:txBody>
      </p:sp>
    </p:spTree>
    <p:extLst>
      <p:ext uri="{BB962C8B-B14F-4D97-AF65-F5344CB8AC3E}">
        <p14:creationId xmlns:p14="http://schemas.microsoft.com/office/powerpoint/2010/main" val="708269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73BD2BE-0D39-469E-8B13-E83FE0E0A27D}" type="slidenum">
              <a:rPr lang="en-GB" smtClean="0"/>
              <a:pPr/>
              <a:t>4</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73BD2BE-0D39-469E-8B13-E83FE0E0A27D}" type="slidenum">
              <a:rPr lang="en-GB" smtClean="0"/>
              <a:pPr/>
              <a:t>5</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540" y="1556792"/>
            <a:ext cx="8228920" cy="5059262"/>
          </a:xfrm>
          <a:prstGeom prst="rect">
            <a:avLst/>
          </a:prstGeom>
        </p:spPr>
      </p:pic>
      <p:sp>
        <p:nvSpPr>
          <p:cNvPr id="2" name="Title 1"/>
          <p:cNvSpPr>
            <a:spLocks noGrp="1"/>
          </p:cNvSpPr>
          <p:nvPr>
            <p:ph type="ctrTitle"/>
          </p:nvPr>
        </p:nvSpPr>
        <p:spPr>
          <a:xfrm>
            <a:off x="611560" y="2130425"/>
            <a:ext cx="7846640" cy="1442591"/>
          </a:xfrm>
        </p:spPr>
        <p:txBody>
          <a:bodyPr anchor="t"/>
          <a:lstStyle>
            <a:lvl1pPr algn="l">
              <a:defRPr/>
            </a:lvl1pPr>
          </a:lstStyle>
          <a:p>
            <a:r>
              <a:rPr lang="en-US" smtClean="0"/>
              <a:t>Click to edit Master title style</a:t>
            </a:r>
            <a:endParaRPr lang="en-GB" dirty="0"/>
          </a:p>
        </p:txBody>
      </p:sp>
      <p:sp>
        <p:nvSpPr>
          <p:cNvPr id="3" name="Subtitle 2"/>
          <p:cNvSpPr>
            <a:spLocks noGrp="1"/>
          </p:cNvSpPr>
          <p:nvPr>
            <p:ph type="subTitle" idx="1"/>
          </p:nvPr>
        </p:nvSpPr>
        <p:spPr>
          <a:xfrm>
            <a:off x="611560" y="3573016"/>
            <a:ext cx="7848872" cy="1152128"/>
          </a:xfrm>
        </p:spPr>
        <p:txBody>
          <a:bodyPr>
            <a:normAutofit/>
          </a:bodyPr>
          <a:lstStyle>
            <a:lvl1pPr marL="0" indent="0" algn="l">
              <a:buNone/>
              <a:defRPr sz="2800" b="1">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4" name="Date Placeholder 3"/>
          <p:cNvSpPr>
            <a:spLocks noGrp="1"/>
          </p:cNvSpPr>
          <p:nvPr>
            <p:ph type="dt" sz="half" idx="10"/>
          </p:nvPr>
        </p:nvSpPr>
        <p:spPr>
          <a:xfrm>
            <a:off x="6538052" y="5301208"/>
            <a:ext cx="2133600" cy="653157"/>
          </a:xfrm>
        </p:spPr>
        <p:txBody>
          <a:bodyPr anchor="t"/>
          <a:lstStyle>
            <a:lvl1pPr algn="r">
              <a:defRPr sz="1750" b="1">
                <a:solidFill>
                  <a:srgbClr val="FFFFFF"/>
                </a:solidFill>
              </a:defRPr>
            </a:lvl1pPr>
          </a:lstStyle>
          <a:p>
            <a:fld id="{8F357C39-7A23-4F29-A3E5-62BAD8BDFDB9}" type="datetime1">
              <a:rPr lang="en-GB" smtClean="0"/>
              <a:pPr/>
              <a:t>19/04/2013</a:t>
            </a:fld>
            <a:endParaRPr lang="en-GB" dirty="0"/>
          </a:p>
        </p:txBody>
      </p:sp>
      <p:sp>
        <p:nvSpPr>
          <p:cNvPr id="6" name="Slide Number Placeholder 5"/>
          <p:cNvSpPr>
            <a:spLocks noGrp="1"/>
          </p:cNvSpPr>
          <p:nvPr>
            <p:ph type="sldNum" sz="quarter" idx="12"/>
          </p:nvPr>
        </p:nvSpPr>
        <p:spPr/>
        <p:txBody>
          <a:bodyPr/>
          <a:lstStyle/>
          <a:p>
            <a:fld id="{4F2E129E-16B7-480B-972E-C025DBFD1D53}" type="slidenum">
              <a:rPr lang="en-GB" smtClean="0"/>
              <a:pPr/>
              <a:t>‹#›</a:t>
            </a:fld>
            <a:endParaRPr lang="en-GB" dirty="0"/>
          </a:p>
        </p:txBody>
      </p:sp>
      <p:sp>
        <p:nvSpPr>
          <p:cNvPr id="10" name="Text Placeholder 9"/>
          <p:cNvSpPr>
            <a:spLocks noGrp="1"/>
          </p:cNvSpPr>
          <p:nvPr>
            <p:ph type="body" sz="quarter" idx="13"/>
          </p:nvPr>
        </p:nvSpPr>
        <p:spPr>
          <a:xfrm>
            <a:off x="684213" y="5300663"/>
            <a:ext cx="5040312" cy="720725"/>
          </a:xfrm>
        </p:spPr>
        <p:txBody>
          <a:bodyPr>
            <a:normAutofit/>
          </a:bodyPr>
          <a:lstStyle>
            <a:lvl1pPr marL="0" indent="0">
              <a:buNone/>
              <a:defRPr sz="1750" b="1">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smtClean="0"/>
              <a:t>Click to edit Master text styles</a:t>
            </a:r>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541" y="324000"/>
            <a:ext cx="3047443" cy="767728"/>
          </a:xfrm>
          <a:prstGeom prst="rect">
            <a:avLst/>
          </a:prstGeom>
        </p:spPr>
      </p:pic>
    </p:spTree>
    <p:extLst>
      <p:ext uri="{BB962C8B-B14F-4D97-AF65-F5344CB8AC3E}">
        <p14:creationId xmlns:p14="http://schemas.microsoft.com/office/powerpoint/2010/main" val="2835229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4492" y="980728"/>
            <a:ext cx="8235016" cy="5729034"/>
          </a:xfrm>
          <a:prstGeom prst="rect">
            <a:avLst/>
          </a:prstGeom>
        </p:spPr>
      </p:pic>
      <p:sp>
        <p:nvSpPr>
          <p:cNvPr id="2" name="Title 1"/>
          <p:cNvSpPr>
            <a:spLocks noGrp="1"/>
          </p:cNvSpPr>
          <p:nvPr>
            <p:ph type="title"/>
          </p:nvPr>
        </p:nvSpPr>
        <p:spPr>
          <a:xfrm>
            <a:off x="457200" y="274638"/>
            <a:ext cx="8229600" cy="706090"/>
          </a:xfrm>
        </p:spPr>
        <p:txBody>
          <a:bodyPr anchor="t">
            <a:normAutofit/>
          </a:bodyPr>
          <a:lstStyle>
            <a:lvl1pPr>
              <a:defRPr sz="3500"/>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sz="3150"/>
            </a:lvl1pPr>
            <a:lvl3pPr>
              <a:defRPr sz="2450"/>
            </a:lvl3pPr>
            <a:lvl4pPr>
              <a:defRPr sz="2100"/>
            </a:lvl4pPr>
            <a:lvl5pPr>
              <a:defRPr sz="175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p:txBody>
          <a:bodyPr/>
          <a:lstStyle/>
          <a:p>
            <a:fld id="{2C05EE1F-8E58-4203-90FE-AFA99CEFD232}" type="datetime1">
              <a:rPr lang="en-GB" smtClean="0"/>
              <a:pPr/>
              <a:t>19/04/2013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F2E129E-16B7-480B-972E-C025DBFD1D53}" type="slidenum">
              <a:rPr lang="en-GB" smtClean="0"/>
              <a:pPr/>
              <a:t>‹#›</a:t>
            </a:fld>
            <a:endParaRPr lang="en-GB" dirty="0"/>
          </a:p>
        </p:txBody>
      </p:sp>
    </p:spTree>
    <p:extLst>
      <p:ext uri="{BB962C8B-B14F-4D97-AF65-F5344CB8AC3E}">
        <p14:creationId xmlns:p14="http://schemas.microsoft.com/office/powerpoint/2010/main" val="1918140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4492" y="980728"/>
            <a:ext cx="8235016" cy="5729034"/>
          </a:xfrm>
          <a:prstGeom prst="rect">
            <a:avLst/>
          </a:prstGeom>
        </p:spPr>
      </p:pic>
      <p:sp>
        <p:nvSpPr>
          <p:cNvPr id="2" name="Title 1"/>
          <p:cNvSpPr>
            <a:spLocks noGrp="1"/>
          </p:cNvSpPr>
          <p:nvPr>
            <p:ph type="title"/>
          </p:nvPr>
        </p:nvSpPr>
        <p:spPr>
          <a:xfrm>
            <a:off x="457200" y="274638"/>
            <a:ext cx="8229600" cy="706090"/>
          </a:xfrm>
        </p:spPr>
        <p:txBody>
          <a:bodyPr anchor="t">
            <a:normAutofit/>
          </a:bodyPr>
          <a:lstStyle>
            <a:lvl1pPr>
              <a:defRPr sz="3500"/>
            </a:lvl1pPr>
          </a:lstStyle>
          <a:p>
            <a:r>
              <a:rPr lang="en-US" smtClean="0"/>
              <a:t>Click to edit Master title style</a:t>
            </a:r>
            <a:endParaRPr lang="en-GB" dirty="0"/>
          </a:p>
        </p:txBody>
      </p:sp>
      <p:sp>
        <p:nvSpPr>
          <p:cNvPr id="3" name="Text Placeholder 2"/>
          <p:cNvSpPr>
            <a:spLocks noGrp="1"/>
          </p:cNvSpPr>
          <p:nvPr>
            <p:ph type="body" idx="1"/>
          </p:nvPr>
        </p:nvSpPr>
        <p:spPr>
          <a:xfrm>
            <a:off x="457200" y="1268760"/>
            <a:ext cx="4040188" cy="906115"/>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268760"/>
            <a:ext cx="4041775" cy="906115"/>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CE84E30-701F-4643-9E8B-A07651E4431F}" type="datetime1">
              <a:rPr lang="en-GB" smtClean="0"/>
              <a:pPr/>
              <a:t>19/04/2013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F2E129E-16B7-480B-972E-C025DBFD1D53}" type="slidenum">
              <a:rPr lang="en-GB" smtClean="0"/>
              <a:pPr/>
              <a:t>‹#›</a:t>
            </a:fld>
            <a:endParaRPr lang="en-GB" dirty="0"/>
          </a:p>
        </p:txBody>
      </p:sp>
    </p:spTree>
    <p:extLst>
      <p:ext uri="{BB962C8B-B14F-4D97-AF65-F5344CB8AC3E}">
        <p14:creationId xmlns:p14="http://schemas.microsoft.com/office/powerpoint/2010/main" val="2125759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3AA0854-B443-4C0C-86FD-2F26FABB2D23}" type="datetime1">
              <a:rPr lang="en-GB" smtClean="0"/>
              <a:pPr/>
              <a:t>19/04/2013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F2E129E-16B7-480B-972E-C025DBFD1D53}" type="slidenum">
              <a:rPr lang="en-GB" smtClean="0"/>
              <a:pPr/>
              <a:t>‹#›</a:t>
            </a:fld>
            <a:endParaRPr lang="en-GB" dirty="0"/>
          </a:p>
        </p:txBody>
      </p:sp>
    </p:spTree>
    <p:extLst>
      <p:ext uri="{BB962C8B-B14F-4D97-AF65-F5344CB8AC3E}">
        <p14:creationId xmlns:p14="http://schemas.microsoft.com/office/powerpoint/2010/main" val="919796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C144DC-02B4-4692-BD3F-1F20E3BE6538}" type="datetime1">
              <a:rPr lang="en-GB" smtClean="0"/>
              <a:pPr/>
              <a:t>19/04/2013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F2E129E-16B7-480B-972E-C025DBFD1D53}" type="slidenum">
              <a:rPr lang="en-GB" smtClean="0"/>
              <a:pPr/>
              <a:t>‹#›</a:t>
            </a:fld>
            <a:endParaRPr lang="en-GB" dirty="0"/>
          </a:p>
        </p:txBody>
      </p:sp>
    </p:spTree>
    <p:extLst>
      <p:ext uri="{BB962C8B-B14F-4D97-AF65-F5344CB8AC3E}">
        <p14:creationId xmlns:p14="http://schemas.microsoft.com/office/powerpoint/2010/main" val="1101943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5C4B43-4D2B-4423-B45F-C0F557EEF789}" type="datetime1">
              <a:rPr lang="en-GB" smtClean="0"/>
              <a:pPr/>
              <a:t>19/04/2013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F2E129E-16B7-480B-972E-C025DBFD1D53}" type="slidenum">
              <a:rPr lang="en-GB" smtClean="0"/>
              <a:pPr/>
              <a:t>‹#›</a:t>
            </a:fld>
            <a:endParaRPr lang="en-GB" dirty="0"/>
          </a:p>
        </p:txBody>
      </p:sp>
    </p:spTree>
    <p:extLst>
      <p:ext uri="{BB962C8B-B14F-4D97-AF65-F5344CB8AC3E}">
        <p14:creationId xmlns:p14="http://schemas.microsoft.com/office/powerpoint/2010/main" val="3362633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A087DD-F7F2-48B7-A834-F449331D2889}" type="datetime1">
              <a:rPr lang="en-GB" smtClean="0"/>
              <a:pPr/>
              <a:t>19/04/2013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F2E129E-16B7-480B-972E-C025DBFD1D53}" type="slidenum">
              <a:rPr lang="en-GB" smtClean="0"/>
              <a:pPr/>
              <a:t>‹#›</a:t>
            </a:fld>
            <a:endParaRPr lang="en-GB" dirty="0"/>
          </a:p>
        </p:txBody>
      </p:sp>
    </p:spTree>
    <p:extLst>
      <p:ext uri="{BB962C8B-B14F-4D97-AF65-F5344CB8AC3E}">
        <p14:creationId xmlns:p14="http://schemas.microsoft.com/office/powerpoint/2010/main" val="2514241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8A4BBA-6DDA-4D8F-87DD-530860DD1EBE}" type="datetime1">
              <a:rPr lang="en-GB" smtClean="0"/>
              <a:pPr/>
              <a:t>19/04/2013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F2E129E-16B7-480B-972E-C025DBFD1D53}" type="slidenum">
              <a:rPr lang="en-GB" smtClean="0"/>
              <a:pPr/>
              <a:t>‹#›</a:t>
            </a:fld>
            <a:endParaRPr lang="en-GB" dirty="0"/>
          </a:p>
        </p:txBody>
      </p:sp>
    </p:spTree>
    <p:extLst>
      <p:ext uri="{BB962C8B-B14F-4D97-AF65-F5344CB8AC3E}">
        <p14:creationId xmlns:p14="http://schemas.microsoft.com/office/powerpoint/2010/main" val="157012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7C0586-FC1B-41F7-897F-59E934FA5171}" type="datetime1">
              <a:rPr lang="en-GB" smtClean="0"/>
              <a:pPr/>
              <a:t>19/04/2013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F2E129E-16B7-480B-972E-C025DBFD1D53}" type="slidenum">
              <a:rPr lang="en-GB" smtClean="0"/>
              <a:pPr/>
              <a:t>‹#›</a:t>
            </a:fld>
            <a:endParaRPr lang="en-GB" dirty="0"/>
          </a:p>
        </p:txBody>
      </p:sp>
    </p:spTree>
    <p:extLst>
      <p:ext uri="{BB962C8B-B14F-4D97-AF65-F5344CB8AC3E}">
        <p14:creationId xmlns:p14="http://schemas.microsoft.com/office/powerpoint/2010/main" val="660797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7D5219-7055-4316-9726-BD69E5D2B375}" type="datetime1">
              <a:rPr lang="en-GB" smtClean="0"/>
              <a:pPr/>
              <a:t>19/04/2013</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2E129E-16B7-480B-972E-C025DBFD1D53}" type="slidenum">
              <a:rPr lang="en-GB" smtClean="0"/>
              <a:pPr/>
              <a:t>‹#›</a:t>
            </a:fld>
            <a:endParaRPr lang="en-GB" dirty="0"/>
          </a:p>
        </p:txBody>
      </p:sp>
    </p:spTree>
    <p:extLst>
      <p:ext uri="{BB962C8B-B14F-4D97-AF65-F5344CB8AC3E}">
        <p14:creationId xmlns:p14="http://schemas.microsoft.com/office/powerpoint/2010/main" val="5544563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5" r:id="rId3"/>
    <p:sldLayoutId id="2147483666" r:id="rId4"/>
    <p:sldLayoutId id="2147483667" r:id="rId5"/>
    <p:sldLayoutId id="2147483668" r:id="rId6"/>
    <p:sldLayoutId id="2147483669" r:id="rId7"/>
    <p:sldLayoutId id="2147483670" r:id="rId8"/>
    <p:sldLayoutId id="2147483671" r:id="rId9"/>
  </p:sldLayoutIdLst>
  <p:hf hdr="0" ftr="0" dt="0"/>
  <p:txStyles>
    <p:titleStyle>
      <a:lvl1pPr algn="l" defTabSz="914400" rtl="0" eaLnBrk="1" latinLnBrk="0" hangingPunct="1">
        <a:spcBef>
          <a:spcPct val="0"/>
        </a:spcBef>
        <a:buNone/>
        <a:defRPr sz="420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accen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accen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accen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accen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accen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t> </a:t>
            </a:r>
            <a:endParaRPr lang="en-GB" dirty="0"/>
          </a:p>
        </p:txBody>
      </p:sp>
      <p:sp>
        <p:nvSpPr>
          <p:cNvPr id="7" name="Title 6"/>
          <p:cNvSpPr>
            <a:spLocks noGrp="1"/>
          </p:cNvSpPr>
          <p:nvPr>
            <p:ph type="ctrTitle"/>
          </p:nvPr>
        </p:nvSpPr>
        <p:spPr/>
        <p:txBody>
          <a:bodyPr>
            <a:normAutofit fontScale="90000"/>
          </a:bodyPr>
          <a:lstStyle/>
          <a:p>
            <a:r>
              <a:rPr lang="en-GB" dirty="0" smtClean="0"/>
              <a:t>Purpose</a:t>
            </a:r>
            <a:br>
              <a:rPr lang="en-GB" dirty="0" smtClean="0"/>
            </a:br>
            <a:r>
              <a:rPr lang="en-GB" dirty="0" smtClean="0"/>
              <a:t>Vision </a:t>
            </a:r>
            <a:br>
              <a:rPr lang="en-GB" dirty="0" smtClean="0"/>
            </a:br>
            <a:r>
              <a:rPr lang="en-GB" dirty="0" smtClean="0"/>
              <a:t>Values</a:t>
            </a:r>
            <a:br>
              <a:rPr lang="en-GB" dirty="0" smtClean="0"/>
            </a:br>
            <a:endParaRPr lang="en-GB" dirty="0"/>
          </a:p>
        </p:txBody>
      </p:sp>
      <p:sp>
        <p:nvSpPr>
          <p:cNvPr id="5" name="TextBox 4"/>
          <p:cNvSpPr txBox="1"/>
          <p:nvPr/>
        </p:nvSpPr>
        <p:spPr>
          <a:xfrm>
            <a:off x="683568" y="5373216"/>
            <a:ext cx="3600400" cy="369332"/>
          </a:xfrm>
          <a:prstGeom prst="rect">
            <a:avLst/>
          </a:prstGeom>
          <a:noFill/>
        </p:spPr>
        <p:txBody>
          <a:bodyPr wrap="square" rtlCol="0">
            <a:spAutoFit/>
          </a:bodyPr>
          <a:lstStyle/>
          <a:p>
            <a:r>
              <a:rPr lang="en-GB" dirty="0" smtClean="0">
                <a:solidFill>
                  <a:schemeClr val="bg1"/>
                </a:solidFill>
              </a:rPr>
              <a:t>Version 1.0</a:t>
            </a:r>
            <a:endParaRPr lang="en-GB" dirty="0">
              <a:solidFill>
                <a:schemeClr val="bg1"/>
              </a:solidFill>
            </a:endParaRPr>
          </a:p>
        </p:txBody>
      </p:sp>
    </p:spTree>
    <p:extLst>
      <p:ext uri="{BB962C8B-B14F-4D97-AF65-F5344CB8AC3E}">
        <p14:creationId xmlns:p14="http://schemas.microsoft.com/office/powerpoint/2010/main" val="1149433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9776"/>
            <a:ext cx="11099576" cy="1143000"/>
          </a:xfrm>
        </p:spPr>
        <p:txBody>
          <a:bodyPr>
            <a:noAutofit/>
          </a:bodyPr>
          <a:lstStyle/>
          <a:p>
            <a:r>
              <a:rPr lang="en-GB" sz="3200" b="1" dirty="0" smtClean="0">
                <a:latin typeface="Arial" pitchFamily="34" charset="0"/>
                <a:cs typeface="Arial" pitchFamily="34" charset="0"/>
              </a:rPr>
              <a:t>Core Purpose</a:t>
            </a:r>
            <a:endParaRPr lang="en-GB" sz="3200" b="1" dirty="0">
              <a:latin typeface="Arial" pitchFamily="34" charset="0"/>
              <a:cs typeface="Arial" pitchFamily="34" charset="0"/>
            </a:endParaRPr>
          </a:p>
        </p:txBody>
      </p:sp>
      <p:sp>
        <p:nvSpPr>
          <p:cNvPr id="3" name="Content Placeholder 2"/>
          <p:cNvSpPr>
            <a:spLocks noGrp="1"/>
          </p:cNvSpPr>
          <p:nvPr>
            <p:ph idx="1"/>
          </p:nvPr>
        </p:nvSpPr>
        <p:spPr>
          <a:xfrm>
            <a:off x="457200" y="1196752"/>
            <a:ext cx="8363272" cy="4525963"/>
          </a:xfrm>
        </p:spPr>
        <p:txBody>
          <a:bodyPr>
            <a:normAutofit/>
          </a:bodyPr>
          <a:lstStyle/>
          <a:p>
            <a:pPr>
              <a:buNone/>
            </a:pPr>
            <a:endParaRPr lang="en-GB" sz="1800" i="1" dirty="0" smtClean="0">
              <a:latin typeface="Arial" pitchFamily="34" charset="0"/>
              <a:cs typeface="Arial" pitchFamily="34" charset="0"/>
            </a:endParaRPr>
          </a:p>
          <a:p>
            <a:pPr algn="ctr">
              <a:buNone/>
            </a:pPr>
            <a:r>
              <a:rPr lang="en-GB" sz="2800" dirty="0" smtClean="0">
                <a:solidFill>
                  <a:srgbClr val="17375E"/>
                </a:solidFill>
              </a:rPr>
              <a:t>The Health and Social Care Information Centre is a ground-breaking data, information and technology resource for the health and care system and plays a fundamental role in driving better care, better services and better outcomes for patients</a:t>
            </a:r>
          </a:p>
          <a:p>
            <a:pPr algn="ctr">
              <a:buNone/>
            </a:pPr>
            <a:endParaRPr lang="en-GB" sz="2800" dirty="0" smtClean="0">
              <a:solidFill>
                <a:srgbClr val="17375E"/>
              </a:solidFill>
            </a:endParaRPr>
          </a:p>
          <a:p>
            <a:pPr algn="ctr">
              <a:buNone/>
            </a:pPr>
            <a:endParaRPr lang="en-GB" sz="2800" dirty="0" smtClean="0">
              <a:solidFill>
                <a:srgbClr val="17375E"/>
              </a:solidFill>
            </a:endParaRPr>
          </a:p>
          <a:p>
            <a:pPr algn="ctr">
              <a:buNone/>
            </a:pPr>
            <a:endParaRPr lang="en-GB" sz="2400" dirty="0" smtClean="0">
              <a:solidFill>
                <a:srgbClr val="17375E"/>
              </a:solidFill>
            </a:endParaRPr>
          </a:p>
          <a:p>
            <a:pPr>
              <a:buNone/>
            </a:pPr>
            <a:endParaRPr lang="en-GB" sz="1800" i="1" dirty="0" smtClean="0">
              <a:latin typeface="Arial" pitchFamily="34" charset="0"/>
              <a:cs typeface="Arial" pitchFamily="34" charset="0"/>
            </a:endParaRPr>
          </a:p>
          <a:p>
            <a:endParaRPr lang="en-GB" sz="2600" dirty="0" smtClean="0">
              <a:latin typeface="Arial" pitchFamily="34" charset="0"/>
              <a:cs typeface="Arial" pitchFamily="34" charset="0"/>
            </a:endParaRPr>
          </a:p>
          <a:p>
            <a:endParaRPr lang="en-GB" sz="2600" dirty="0" smtClean="0">
              <a:latin typeface="Arial" pitchFamily="34" charset="0"/>
              <a:cs typeface="Arial" pitchFamily="34" charset="0"/>
            </a:endParaRPr>
          </a:p>
          <a:p>
            <a:endParaRPr lang="en-GB" dirty="0" smtClean="0">
              <a:latin typeface="Arial" pitchFamily="34" charset="0"/>
              <a:cs typeface="Arial" pitchFamily="34" charset="0"/>
            </a:endParaRPr>
          </a:p>
          <a:p>
            <a:endParaRPr lang="en-GB" dirty="0"/>
          </a:p>
        </p:txBody>
      </p:sp>
      <p:pic>
        <p:nvPicPr>
          <p:cNvPr id="6" name="Picture 6"/>
          <p:cNvPicPr>
            <a:picLocks noChangeAspect="1" noChangeArrowheads="1"/>
          </p:cNvPicPr>
          <p:nvPr/>
        </p:nvPicPr>
        <p:blipFill>
          <a:blip r:embed="rId2" cstate="print"/>
          <a:srcRect/>
          <a:stretch>
            <a:fillRect/>
          </a:stretch>
        </p:blipFill>
        <p:spPr bwMode="auto">
          <a:xfrm>
            <a:off x="1763688" y="4509120"/>
            <a:ext cx="6057900" cy="1647825"/>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4F2E129E-16B7-480B-972E-C025DBFD1D53}" type="slidenum">
              <a:rPr lang="en-GB" smtClean="0"/>
              <a:pPr/>
              <a:t>2</a:t>
            </a:fld>
            <a:endParaRPr lang="en-GB" dirty="0"/>
          </a:p>
        </p:txBody>
      </p:sp>
    </p:spTree>
    <p:extLst>
      <p:ext uri="{BB962C8B-B14F-4D97-AF65-F5344CB8AC3E}">
        <p14:creationId xmlns:p14="http://schemas.microsoft.com/office/powerpoint/2010/main" val="845591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97768"/>
            <a:ext cx="11099576" cy="1143000"/>
          </a:xfrm>
        </p:spPr>
        <p:txBody>
          <a:bodyPr>
            <a:noAutofit/>
          </a:bodyPr>
          <a:lstStyle/>
          <a:p>
            <a:r>
              <a:rPr lang="en-GB" sz="3200" b="1" dirty="0" smtClean="0">
                <a:latin typeface="Arial" pitchFamily="34" charset="0"/>
                <a:cs typeface="Arial" pitchFamily="34" charset="0"/>
              </a:rPr>
              <a:t>Purpose</a:t>
            </a:r>
            <a:br>
              <a:rPr lang="en-GB" sz="3200" b="1" dirty="0" smtClean="0">
                <a:latin typeface="Arial" pitchFamily="34" charset="0"/>
                <a:cs typeface="Arial" pitchFamily="34" charset="0"/>
              </a:rPr>
            </a:br>
            <a:endParaRPr lang="en-GB" sz="3200" b="1" dirty="0">
              <a:latin typeface="Arial" pitchFamily="34" charset="0"/>
              <a:cs typeface="Arial" pitchFamily="34" charset="0"/>
            </a:endParaRPr>
          </a:p>
        </p:txBody>
      </p:sp>
      <p:sp>
        <p:nvSpPr>
          <p:cNvPr id="3" name="Content Placeholder 2"/>
          <p:cNvSpPr>
            <a:spLocks noGrp="1"/>
          </p:cNvSpPr>
          <p:nvPr>
            <p:ph idx="1"/>
          </p:nvPr>
        </p:nvSpPr>
        <p:spPr>
          <a:xfrm>
            <a:off x="457200" y="1340768"/>
            <a:ext cx="8363272" cy="5256584"/>
          </a:xfrm>
        </p:spPr>
        <p:txBody>
          <a:bodyPr>
            <a:normAutofit fontScale="32500" lnSpcReduction="20000"/>
          </a:bodyPr>
          <a:lstStyle/>
          <a:p>
            <a:pPr>
              <a:buNone/>
            </a:pPr>
            <a:r>
              <a:rPr lang="en-GB" sz="4900" dirty="0" smtClean="0">
                <a:solidFill>
                  <a:srgbClr val="17375E"/>
                </a:solidFill>
              </a:rPr>
              <a:t>Specifically We:</a:t>
            </a:r>
          </a:p>
          <a:p>
            <a:r>
              <a:rPr lang="en-GB" sz="4900" dirty="0" smtClean="0">
                <a:solidFill>
                  <a:srgbClr val="17375E"/>
                </a:solidFill>
              </a:rPr>
              <a:t>Maintain the critical national infrastructure that supports care delivery - including the Spine, </a:t>
            </a:r>
            <a:r>
              <a:rPr lang="en-GB" sz="4900" dirty="0" err="1" smtClean="0">
                <a:solidFill>
                  <a:srgbClr val="17375E"/>
                </a:solidFill>
              </a:rPr>
              <a:t>NHSmail</a:t>
            </a:r>
            <a:r>
              <a:rPr lang="en-GB" sz="4900" dirty="0" smtClean="0">
                <a:solidFill>
                  <a:srgbClr val="17375E"/>
                </a:solidFill>
              </a:rPr>
              <a:t>, the N3 network, Electronic Prescription Service, Choices, Choose and Book, Summary Care Record and Local Service Provider delivered systems; </a:t>
            </a:r>
          </a:p>
          <a:p>
            <a:pPr>
              <a:buNone/>
            </a:pPr>
            <a:endParaRPr lang="en-GB" sz="3700" dirty="0" smtClean="0">
              <a:solidFill>
                <a:srgbClr val="17375E"/>
              </a:solidFill>
            </a:endParaRPr>
          </a:p>
          <a:p>
            <a:r>
              <a:rPr lang="en-GB" sz="4900" dirty="0" smtClean="0">
                <a:solidFill>
                  <a:srgbClr val="17375E"/>
                </a:solidFill>
              </a:rPr>
              <a:t>Approve and accredit local and national IT systems against technical and clinical safety standards and deliver a suite of in house systems and services; </a:t>
            </a:r>
          </a:p>
          <a:p>
            <a:pPr>
              <a:buNone/>
            </a:pPr>
            <a:endParaRPr lang="en-GB" sz="3700" dirty="0" smtClean="0">
              <a:solidFill>
                <a:srgbClr val="17375E"/>
              </a:solidFill>
            </a:endParaRPr>
          </a:p>
          <a:p>
            <a:r>
              <a:rPr lang="en-GB" sz="4900" dirty="0" smtClean="0">
                <a:solidFill>
                  <a:srgbClr val="17375E"/>
                </a:solidFill>
              </a:rPr>
              <a:t>Provide key services that support commissioning and reimbursement, including </a:t>
            </a:r>
            <a:r>
              <a:rPr lang="en-GB" sz="4900" dirty="0" err="1" smtClean="0">
                <a:solidFill>
                  <a:srgbClr val="17375E"/>
                </a:solidFill>
              </a:rPr>
              <a:t>Casemix</a:t>
            </a:r>
            <a:r>
              <a:rPr lang="en-GB" sz="4900" dirty="0" smtClean="0">
                <a:solidFill>
                  <a:srgbClr val="17375E"/>
                </a:solidFill>
              </a:rPr>
              <a:t>, the Quality Outcomes Framework (QOF) the General Practice Extraction Service (GPES), and a Data Service for Commissioners; </a:t>
            </a:r>
          </a:p>
          <a:p>
            <a:pPr>
              <a:buNone/>
            </a:pPr>
            <a:endParaRPr lang="en-GB" sz="3100" dirty="0" smtClean="0">
              <a:solidFill>
                <a:srgbClr val="17375E"/>
              </a:solidFill>
            </a:endParaRPr>
          </a:p>
          <a:p>
            <a:r>
              <a:rPr lang="en-GB" sz="4900" dirty="0" smtClean="0">
                <a:solidFill>
                  <a:srgbClr val="17375E"/>
                </a:solidFill>
              </a:rPr>
              <a:t>Make data available in formats that encourage its use, by publishing the raw data in machine readable formats for wider use, through Official Statistics reports and studies, and by using our Indicator Portal to bring into a single place all of the indicators, the data and details of their methodologies;</a:t>
            </a:r>
          </a:p>
          <a:p>
            <a:pPr>
              <a:buNone/>
            </a:pPr>
            <a:endParaRPr lang="en-GB" sz="3100" dirty="0" smtClean="0">
              <a:solidFill>
                <a:srgbClr val="17375E"/>
              </a:solidFill>
            </a:endParaRPr>
          </a:p>
          <a:p>
            <a:r>
              <a:rPr lang="en-GB" sz="4900" dirty="0" smtClean="0">
                <a:solidFill>
                  <a:srgbClr val="17375E"/>
                </a:solidFill>
              </a:rPr>
              <a:t>Help people understand the robustness of the information they are using, through our data quality and indicator assurance functions; </a:t>
            </a:r>
          </a:p>
          <a:p>
            <a:pPr>
              <a:buNone/>
            </a:pPr>
            <a:endParaRPr lang="en-GB" sz="3100" dirty="0" smtClean="0">
              <a:solidFill>
                <a:srgbClr val="17375E"/>
              </a:solidFill>
            </a:endParaRPr>
          </a:p>
          <a:p>
            <a:r>
              <a:rPr lang="en-GB" sz="4900" dirty="0" smtClean="0">
                <a:solidFill>
                  <a:srgbClr val="17375E"/>
                </a:solidFill>
              </a:rPr>
              <a:t>Support the commissioning and use of information standards by helping commissioners deliver on their obligations for the publishing of standards, and supporting care services to apply consistent and robust practices locally, to improve outcomes through more comprehensive and more consistent use of information.</a:t>
            </a:r>
          </a:p>
          <a:p>
            <a:pPr>
              <a:buNone/>
            </a:pPr>
            <a:endParaRPr lang="en-GB" sz="1800" i="1" dirty="0" smtClean="0">
              <a:latin typeface="Arial" pitchFamily="34" charset="0"/>
              <a:cs typeface="Arial" pitchFamily="34" charset="0"/>
            </a:endParaRPr>
          </a:p>
          <a:p>
            <a:endParaRPr lang="en-GB" sz="2600" dirty="0" smtClean="0">
              <a:latin typeface="Arial" pitchFamily="34" charset="0"/>
              <a:cs typeface="Arial" pitchFamily="34" charset="0"/>
            </a:endParaRPr>
          </a:p>
          <a:p>
            <a:endParaRPr lang="en-GB" sz="2600" dirty="0" smtClean="0">
              <a:latin typeface="Arial" pitchFamily="34" charset="0"/>
              <a:cs typeface="Arial" pitchFamily="34" charset="0"/>
            </a:endParaRPr>
          </a:p>
          <a:p>
            <a:endParaRPr lang="en-GB" dirty="0" smtClean="0">
              <a:latin typeface="Arial" pitchFamily="34" charset="0"/>
              <a:cs typeface="Arial" pitchFamily="34" charset="0"/>
            </a:endParaRPr>
          </a:p>
          <a:p>
            <a:endParaRPr lang="en-GB" dirty="0"/>
          </a:p>
        </p:txBody>
      </p:sp>
      <p:sp>
        <p:nvSpPr>
          <p:cNvPr id="5" name="Slide Number Placeholder 4"/>
          <p:cNvSpPr>
            <a:spLocks noGrp="1"/>
          </p:cNvSpPr>
          <p:nvPr>
            <p:ph type="sldNum" sz="quarter" idx="12"/>
          </p:nvPr>
        </p:nvSpPr>
        <p:spPr/>
        <p:txBody>
          <a:bodyPr/>
          <a:lstStyle/>
          <a:p>
            <a:fld id="{4F2E129E-16B7-480B-972E-C025DBFD1D53}" type="slidenum">
              <a:rPr lang="en-GB" smtClean="0"/>
              <a:pPr/>
              <a:t>3</a:t>
            </a:fld>
            <a:endParaRPr lang="en-GB" dirty="0"/>
          </a:p>
        </p:txBody>
      </p:sp>
    </p:spTree>
    <p:extLst>
      <p:ext uri="{BB962C8B-B14F-4D97-AF65-F5344CB8AC3E}">
        <p14:creationId xmlns:p14="http://schemas.microsoft.com/office/powerpoint/2010/main" val="845591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9776"/>
            <a:ext cx="11099576" cy="1143000"/>
          </a:xfrm>
        </p:spPr>
        <p:txBody>
          <a:bodyPr>
            <a:noAutofit/>
          </a:bodyPr>
          <a:lstStyle/>
          <a:p>
            <a:r>
              <a:rPr lang="en-GB" sz="3200" b="1" dirty="0" smtClean="0">
                <a:latin typeface="Arial" pitchFamily="34" charset="0"/>
                <a:cs typeface="Arial" pitchFamily="34" charset="0"/>
              </a:rPr>
              <a:t>Vision</a:t>
            </a:r>
            <a:endParaRPr lang="en-GB" sz="3200" b="1" dirty="0">
              <a:latin typeface="Arial" pitchFamily="34" charset="0"/>
              <a:cs typeface="Arial" pitchFamily="34" charset="0"/>
            </a:endParaRPr>
          </a:p>
        </p:txBody>
      </p:sp>
      <p:sp>
        <p:nvSpPr>
          <p:cNvPr id="3" name="Content Placeholder 2"/>
          <p:cNvSpPr>
            <a:spLocks noGrp="1"/>
          </p:cNvSpPr>
          <p:nvPr>
            <p:ph idx="1"/>
          </p:nvPr>
        </p:nvSpPr>
        <p:spPr>
          <a:xfrm>
            <a:off x="457200" y="1196752"/>
            <a:ext cx="8363272" cy="5256584"/>
          </a:xfrm>
        </p:spPr>
        <p:txBody>
          <a:bodyPr>
            <a:normAutofit fontScale="85000" lnSpcReduction="10000"/>
          </a:bodyPr>
          <a:lstStyle/>
          <a:p>
            <a:pPr>
              <a:buNone/>
            </a:pPr>
            <a:endParaRPr lang="en-GB" sz="1800" i="1" dirty="0" smtClean="0">
              <a:latin typeface="Arial" pitchFamily="34" charset="0"/>
              <a:cs typeface="Arial" pitchFamily="34" charset="0"/>
            </a:endParaRPr>
          </a:p>
          <a:p>
            <a:pPr>
              <a:buNone/>
            </a:pPr>
            <a:endParaRPr lang="en-GB" sz="1800" i="1" dirty="0" smtClean="0">
              <a:latin typeface="Arial" pitchFamily="34" charset="0"/>
              <a:cs typeface="Arial" pitchFamily="34" charset="0"/>
            </a:endParaRPr>
          </a:p>
          <a:p>
            <a:pPr algn="ctr">
              <a:buNone/>
            </a:pPr>
            <a:r>
              <a:rPr lang="en-GB" sz="3200" dirty="0" smtClean="0">
                <a:solidFill>
                  <a:srgbClr val="17375E"/>
                </a:solidFill>
              </a:rPr>
              <a:t>To be a world class data and information service and the trusted national IT delivery partner for the health and care system</a:t>
            </a:r>
            <a:r>
              <a:rPr lang="en-GB" sz="2800" dirty="0" smtClean="0">
                <a:solidFill>
                  <a:srgbClr val="17375E"/>
                </a:solidFill>
              </a:rPr>
              <a:t> </a:t>
            </a:r>
          </a:p>
          <a:p>
            <a:pPr algn="ctr">
              <a:buNone/>
            </a:pPr>
            <a:r>
              <a:rPr lang="en-GB" sz="2800" u="sng" dirty="0" smtClean="0">
                <a:solidFill>
                  <a:srgbClr val="17375E"/>
                </a:solidFill>
              </a:rPr>
              <a:t>Or</a:t>
            </a:r>
            <a:endParaRPr lang="en-GB" sz="2800" dirty="0" smtClean="0">
              <a:solidFill>
                <a:srgbClr val="FF0000"/>
              </a:solidFill>
            </a:endParaRPr>
          </a:p>
          <a:p>
            <a:pPr algn="ctr">
              <a:buNone/>
            </a:pPr>
            <a:r>
              <a:rPr lang="en-GB" sz="3200" dirty="0" smtClean="0">
                <a:solidFill>
                  <a:srgbClr val="17375E"/>
                </a:solidFill>
              </a:rPr>
              <a:t>To be a world class delivery organisation and the trusted delivery partner for the health and care system for data, information and national IT</a:t>
            </a:r>
          </a:p>
          <a:p>
            <a:pPr algn="ctr">
              <a:buNone/>
            </a:pPr>
            <a:r>
              <a:rPr lang="en-GB" sz="3200" u="sng" dirty="0" smtClean="0">
                <a:solidFill>
                  <a:srgbClr val="17375E"/>
                </a:solidFill>
              </a:rPr>
              <a:t>Or</a:t>
            </a:r>
          </a:p>
          <a:p>
            <a:pPr algn="ctr">
              <a:buNone/>
            </a:pPr>
            <a:r>
              <a:rPr lang="en-GB" sz="3200" dirty="0" smtClean="0">
                <a:solidFill>
                  <a:srgbClr val="17375E"/>
                </a:solidFill>
              </a:rPr>
              <a:t>To be the trusted delivery partner for the health and care system for data, information and national IT</a:t>
            </a:r>
          </a:p>
          <a:p>
            <a:pPr algn="ctr">
              <a:buNone/>
            </a:pPr>
            <a:endParaRPr lang="en-GB" sz="3200" dirty="0" smtClean="0">
              <a:solidFill>
                <a:srgbClr val="17375E"/>
              </a:solidFill>
            </a:endParaRPr>
          </a:p>
          <a:p>
            <a:pPr algn="ctr">
              <a:buNone/>
            </a:pPr>
            <a:endParaRPr lang="en-GB" sz="2400" dirty="0" smtClean="0">
              <a:solidFill>
                <a:srgbClr val="17375E"/>
              </a:solidFill>
            </a:endParaRPr>
          </a:p>
          <a:p>
            <a:pPr>
              <a:buNone/>
            </a:pPr>
            <a:endParaRPr lang="en-GB" sz="1800" i="1" dirty="0" smtClean="0">
              <a:latin typeface="Arial" pitchFamily="34" charset="0"/>
              <a:cs typeface="Arial" pitchFamily="34" charset="0"/>
            </a:endParaRPr>
          </a:p>
          <a:p>
            <a:endParaRPr lang="en-GB" sz="2600" dirty="0" smtClean="0">
              <a:latin typeface="Arial" pitchFamily="34" charset="0"/>
              <a:cs typeface="Arial" pitchFamily="34" charset="0"/>
            </a:endParaRPr>
          </a:p>
          <a:p>
            <a:pPr>
              <a:buNone/>
            </a:pPr>
            <a:endParaRPr lang="en-GB" sz="2600" dirty="0" smtClean="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4F2E129E-16B7-480B-972E-C025DBFD1D53}" type="slidenum">
              <a:rPr lang="en-GB" smtClean="0"/>
              <a:pPr/>
              <a:t>4</a:t>
            </a:fld>
            <a:endParaRPr lang="en-GB" dirty="0"/>
          </a:p>
        </p:txBody>
      </p:sp>
    </p:spTree>
    <p:extLst>
      <p:ext uri="{BB962C8B-B14F-4D97-AF65-F5344CB8AC3E}">
        <p14:creationId xmlns:p14="http://schemas.microsoft.com/office/powerpoint/2010/main" val="8455916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9776"/>
            <a:ext cx="11099576" cy="1143000"/>
          </a:xfrm>
        </p:spPr>
        <p:txBody>
          <a:bodyPr>
            <a:noAutofit/>
          </a:bodyPr>
          <a:lstStyle/>
          <a:p>
            <a:r>
              <a:rPr lang="en-GB" sz="3200" b="1" dirty="0" smtClean="0">
                <a:latin typeface="Arial" pitchFamily="34" charset="0"/>
                <a:cs typeface="Arial" pitchFamily="34" charset="0"/>
              </a:rPr>
              <a:t>Core values</a:t>
            </a:r>
            <a:endParaRPr lang="en-GB" sz="3200" b="1" dirty="0">
              <a:latin typeface="Arial" pitchFamily="34" charset="0"/>
              <a:cs typeface="Arial" pitchFamily="34" charset="0"/>
            </a:endParaRPr>
          </a:p>
        </p:txBody>
      </p:sp>
      <p:sp>
        <p:nvSpPr>
          <p:cNvPr id="3" name="Content Placeholder 2"/>
          <p:cNvSpPr>
            <a:spLocks noGrp="1"/>
          </p:cNvSpPr>
          <p:nvPr>
            <p:ph idx="1"/>
          </p:nvPr>
        </p:nvSpPr>
        <p:spPr>
          <a:xfrm>
            <a:off x="457200" y="1196752"/>
            <a:ext cx="8363272" cy="5256584"/>
          </a:xfrm>
        </p:spPr>
        <p:txBody>
          <a:bodyPr>
            <a:normAutofit/>
          </a:bodyPr>
          <a:lstStyle/>
          <a:p>
            <a:pPr>
              <a:buNone/>
            </a:pPr>
            <a:r>
              <a:rPr lang="en-GB" sz="2800" dirty="0" smtClean="0">
                <a:latin typeface="Arial" pitchFamily="34" charset="0"/>
                <a:cs typeface="Arial" pitchFamily="34" charset="0"/>
              </a:rPr>
              <a:t>Initial suggested core values</a:t>
            </a:r>
          </a:p>
          <a:p>
            <a:pPr>
              <a:buNone/>
            </a:pPr>
            <a:endParaRPr lang="en-GB" sz="2000" i="1" dirty="0" smtClean="0">
              <a:latin typeface="Arial" pitchFamily="34" charset="0"/>
              <a:cs typeface="Arial" pitchFamily="34" charset="0"/>
            </a:endParaRPr>
          </a:p>
          <a:p>
            <a:r>
              <a:rPr lang="en-GB" sz="2800" dirty="0" smtClean="0">
                <a:latin typeface="Arial" pitchFamily="34" charset="0"/>
                <a:cs typeface="Arial" pitchFamily="34" charset="0"/>
              </a:rPr>
              <a:t>Patients and the public at the heart of what we do</a:t>
            </a:r>
          </a:p>
          <a:p>
            <a:r>
              <a:rPr lang="en-GB" sz="2800" dirty="0" smtClean="0">
                <a:latin typeface="Arial" pitchFamily="34" charset="0"/>
                <a:cs typeface="Arial" pitchFamily="34" charset="0"/>
              </a:rPr>
              <a:t>Delivery focused</a:t>
            </a:r>
          </a:p>
          <a:p>
            <a:r>
              <a:rPr lang="en-GB" sz="2800" dirty="0" smtClean="0">
                <a:latin typeface="Arial" pitchFamily="34" charset="0"/>
                <a:cs typeface="Arial" pitchFamily="34" charset="0"/>
              </a:rPr>
              <a:t>Customer focused and responsive</a:t>
            </a:r>
          </a:p>
          <a:p>
            <a:r>
              <a:rPr lang="en-GB" sz="2800" dirty="0" smtClean="0">
                <a:latin typeface="Arial" pitchFamily="34" charset="0"/>
                <a:cs typeface="Arial" pitchFamily="34" charset="0"/>
              </a:rPr>
              <a:t>Collaborative</a:t>
            </a:r>
          </a:p>
          <a:p>
            <a:r>
              <a:rPr lang="en-GB" sz="2800" dirty="0" smtClean="0">
                <a:latin typeface="Arial" pitchFamily="34" charset="0"/>
                <a:cs typeface="Arial" pitchFamily="34" charset="0"/>
              </a:rPr>
              <a:t>Flexible</a:t>
            </a:r>
          </a:p>
          <a:p>
            <a:r>
              <a:rPr lang="en-GB" sz="2800" dirty="0" smtClean="0">
                <a:latin typeface="Arial" pitchFamily="34" charset="0"/>
                <a:cs typeface="Arial" pitchFamily="34" charset="0"/>
              </a:rPr>
              <a:t>Professional</a:t>
            </a:r>
          </a:p>
          <a:p>
            <a:pPr>
              <a:buNone/>
            </a:pPr>
            <a:endParaRPr lang="en-GB" sz="1800" i="1" dirty="0" smtClean="0">
              <a:latin typeface="Arial" pitchFamily="34" charset="0"/>
              <a:cs typeface="Arial" pitchFamily="34" charset="0"/>
            </a:endParaRPr>
          </a:p>
          <a:p>
            <a:pPr>
              <a:buNone/>
            </a:pPr>
            <a:endParaRPr lang="en-GB" sz="1800" i="1" dirty="0" smtClean="0">
              <a:latin typeface="Arial" pitchFamily="34" charset="0"/>
              <a:cs typeface="Arial" pitchFamily="34" charset="0"/>
            </a:endParaRPr>
          </a:p>
          <a:p>
            <a:endParaRPr lang="en-GB" sz="2600" dirty="0" smtClean="0">
              <a:latin typeface="Arial" pitchFamily="34" charset="0"/>
              <a:cs typeface="Arial" pitchFamily="34" charset="0"/>
            </a:endParaRPr>
          </a:p>
          <a:p>
            <a:pPr>
              <a:buNone/>
            </a:pPr>
            <a:endParaRPr lang="en-GB" sz="2600" dirty="0" smtClean="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4F2E129E-16B7-480B-972E-C025DBFD1D53}" type="slidenum">
              <a:rPr lang="en-GB" smtClean="0"/>
              <a:pPr/>
              <a:t>5</a:t>
            </a:fld>
            <a:endParaRPr lang="en-GB" dirty="0"/>
          </a:p>
        </p:txBody>
      </p:sp>
    </p:spTree>
    <p:extLst>
      <p:ext uri="{BB962C8B-B14F-4D97-AF65-F5344CB8AC3E}">
        <p14:creationId xmlns:p14="http://schemas.microsoft.com/office/powerpoint/2010/main" val="845591659"/>
      </p:ext>
    </p:extLst>
  </p:cSld>
  <p:clrMapOvr>
    <a:masterClrMapping/>
  </p:clrMapOvr>
  <p:timing>
    <p:tnLst>
      <p:par>
        <p:cTn id="1" dur="indefinite" restart="never" nodeType="tmRoot"/>
      </p:par>
    </p:tnLst>
  </p:timing>
</p:sld>
</file>

<file path=ppt/theme/theme1.xml><?xml version="1.0" encoding="utf-8"?>
<a:theme xmlns:a="http://schemas.openxmlformats.org/drawingml/2006/main" name="HSCIC_Credentials pw">
  <a:themeElements>
    <a:clrScheme name="HSCIC corporate">
      <a:dk1>
        <a:srgbClr val="001830"/>
      </a:dk1>
      <a:lt1>
        <a:srgbClr val="FAFCFC"/>
      </a:lt1>
      <a:dk2>
        <a:srgbClr val="000000"/>
      </a:dk2>
      <a:lt2>
        <a:srgbClr val="F0F8FC"/>
      </a:lt2>
      <a:accent1>
        <a:srgbClr val="003350"/>
      </a:accent1>
      <a:accent2>
        <a:srgbClr val="A0D0E8"/>
      </a:accent2>
      <a:accent3>
        <a:srgbClr val="505050"/>
      </a:accent3>
      <a:accent4>
        <a:srgbClr val="80A0B0"/>
      </a:accent4>
      <a:accent5>
        <a:srgbClr val="D8E0E8"/>
      </a:accent5>
      <a:accent6>
        <a:srgbClr val="B0AAB0"/>
      </a:accent6>
      <a:hlink>
        <a:srgbClr val="0060E0"/>
      </a:hlink>
      <a:folHlink>
        <a:srgbClr val="701870"/>
      </a:folHlink>
    </a:clrScheme>
    <a:fontScheme name="Corporate 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52DC778D2E0A34C94ED4A929C27F196" ma:contentTypeVersion="16" ma:contentTypeDescription="Create a new document." ma:contentTypeScope="" ma:versionID="35bc8b464bf1d30562293f04c8948c0d">
  <xsd:schema xmlns:xsd="http://www.w3.org/2001/XMLSchema" xmlns:p="http://schemas.microsoft.com/office/2006/metadata/properties" xmlns:ns1="http://schemas.microsoft.com/sharepoint/v3" xmlns:ns2="55aa422f-42a3-46d1-930b-9e56e73453b6" xmlns:ns3="b0c0dbab-dbc3-490c-905c-34ea3888eb58" targetNamespace="http://schemas.microsoft.com/office/2006/metadata/properties" ma:root="true" ma:fieldsID="cebdea5b0501a4203e5b6ce532b085f8" ns1:_="" ns2:_="" ns3:_="">
    <xsd:import namespace="http://schemas.microsoft.com/sharepoint/v3"/>
    <xsd:import namespace="55aa422f-42a3-46d1-930b-9e56e73453b6"/>
    <xsd:import namespace="b0c0dbab-dbc3-490c-905c-34ea3888eb58"/>
    <xsd:element name="properties">
      <xsd:complexType>
        <xsd:sequence>
          <xsd:element name="documentManagement">
            <xsd:complexType>
              <xsd:all>
                <xsd:element ref="ns2:IC_x0020_Transformation_x0020_Types" minOccurs="0"/>
                <xsd:element ref="ns3:IC_x0020_Latest" minOccurs="0"/>
                <xsd:element ref="ns1:PublishingStartDate" minOccurs="0"/>
                <xsd:element ref="ns1:PublishingExpirationDate" minOccurs="0"/>
                <xsd:element ref="ns3:IC_x0020_Form_x0020_Typ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10" nillable="true" ma:displayName="Scheduling Start Date" ma:description="" ma:hidden="true" ma:internalName="PublishingStartDate">
      <xsd:simpleType>
        <xsd:restriction base="dms:Unknown"/>
      </xsd:simpleType>
    </xsd:element>
    <xsd:element name="PublishingExpirationDate" ma:index="11" nillable="true" ma:displayName="Scheduling End Date" ma:description="" ma:hidden="true" ma:internalName="PublishingExpirationDate">
      <xsd:simpleType>
        <xsd:restriction base="dms:Unknown"/>
      </xsd:simpleType>
    </xsd:element>
  </xsd:schema>
  <xsd:schema xmlns:xsd="http://www.w3.org/2001/XMLSchema" xmlns:dms="http://schemas.microsoft.com/office/2006/documentManagement/types" targetNamespace="55aa422f-42a3-46d1-930b-9e56e73453b6" elementFormDefault="qualified">
    <xsd:import namespace="http://schemas.microsoft.com/office/2006/documentManagement/types"/>
    <xsd:element name="IC_x0020_Transformation_x0020_Types" ma:index="8" nillable="true" ma:displayName="IC Transformation Types" ma:list="340df648-147d-4ba5-9076-07a689b3b1fe" ma:internalName="IC_x0020_Transformation_x0020_Types" ma:showField="Title" ma:web="b0c0dbab-dbc3-490c-905c-34ea3888eb58">
      <xsd:simpleType>
        <xsd:restriction base="dms:Lookup"/>
      </xsd:simpleType>
    </xsd:element>
  </xsd:schema>
  <xsd:schema xmlns:xsd="http://www.w3.org/2001/XMLSchema" xmlns:dms="http://schemas.microsoft.com/office/2006/documentManagement/types" targetNamespace="b0c0dbab-dbc3-490c-905c-34ea3888eb58" elementFormDefault="qualified">
    <xsd:import namespace="http://schemas.microsoft.com/office/2006/documentManagement/types"/>
    <xsd:element name="IC_x0020_Latest" ma:index="9" nillable="true" ma:displayName="IC Latest" ma:default="0" ma:internalName="IC_x0020_Latest">
      <xsd:simpleType>
        <xsd:restriction base="dms:Boolean"/>
      </xsd:simpleType>
    </xsd:element>
    <xsd:element name="IC_x0020_Form_x0020_Type" ma:index="12" nillable="true" ma:displayName="IC Form Type" ma:list="c7728d1c-988d-4637-b66a-a7498cfe9839" ma:internalName="IC_x0020_Form_x0020_Type" ma:showField="Title" ma:web="b0c0dbab-dbc3-490c-905c-34ea3888eb58">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IC_x0020_Transformation_x0020_Types xmlns="55aa422f-42a3-46d1-930b-9e56e73453b6" xsi:nil="true"/>
    <IC_x0020_Latest xmlns="b0c0dbab-dbc3-490c-905c-34ea3888eb58">false</IC_x0020_Latest>
    <IC_x0020_Form_x0020_Type xmlns="b0c0dbab-dbc3-490c-905c-34ea3888eb58" xsi:nil="true"/>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C5CC2FA-A278-41A0-95FF-7E46EC03A6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5aa422f-42a3-46d1-930b-9e56e73453b6"/>
    <ds:schemaRef ds:uri="b0c0dbab-dbc3-490c-905c-34ea3888eb58"/>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758D24B-F320-43C7-89F7-C723D3ACBB8A}">
  <ds:schemaRefs>
    <ds:schemaRef ds:uri="http://schemas.microsoft.com/sharepoint/v3/contenttype/forms"/>
  </ds:schemaRefs>
</ds:datastoreItem>
</file>

<file path=customXml/itemProps3.xml><?xml version="1.0" encoding="utf-8"?>
<ds:datastoreItem xmlns:ds="http://schemas.openxmlformats.org/officeDocument/2006/customXml" ds:itemID="{B20651C0-5DE2-40EF-84F5-9F7CC43572D3}">
  <ds:schemaRefs>
    <ds:schemaRef ds:uri="http://purl.org/dc/elements/1.1/"/>
    <ds:schemaRef ds:uri="http://purl.org/dc/dcmitype/"/>
    <ds:schemaRef ds:uri="http://schemas.microsoft.com/office/2006/documentManagement/types"/>
    <ds:schemaRef ds:uri="http://purl.org/dc/terms/"/>
    <ds:schemaRef ds:uri="http://schemas.openxmlformats.org/package/2006/metadata/core-properties"/>
    <ds:schemaRef ds:uri="http://schemas.microsoft.com/office/2006/metadata/properties"/>
    <ds:schemaRef ds:uri="55aa422f-42a3-46d1-930b-9e56e73453b6"/>
    <ds:schemaRef ds:uri="b0c0dbab-dbc3-490c-905c-34ea3888eb58"/>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HSCIC_Credentials pw</Template>
  <TotalTime>1159</TotalTime>
  <Words>371</Words>
  <Application>Microsoft Office PowerPoint</Application>
  <PresentationFormat>On-screen Show (4:3)</PresentationFormat>
  <Paragraphs>56</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HSCIC_Credentials pw</vt:lpstr>
      <vt:lpstr>Purpose Vision  Values </vt:lpstr>
      <vt:lpstr>Core Purpose</vt:lpstr>
      <vt:lpstr>Purpose </vt:lpstr>
      <vt:lpstr>Vision</vt:lpstr>
      <vt:lpstr>Core values</vt:lpstr>
    </vt:vector>
  </TitlesOfParts>
  <Company>NHS Connecting for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the Health and Social Care Information Centre</dc:title>
  <dc:creator>liro</dc:creator>
  <cp:lastModifiedBy>Scrase, Hilary</cp:lastModifiedBy>
  <cp:revision>119</cp:revision>
  <dcterms:created xsi:type="dcterms:W3CDTF">2013-04-04T15:01:17Z</dcterms:created>
  <dcterms:modified xsi:type="dcterms:W3CDTF">2013-04-19T07:38:49Z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0x010100552DC778D2E0A34C94ED4A929C27F196</vt:lpwstr>
  </property>
</Properties>
</file>